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9"/>
  </p:notesMasterIdLst>
  <p:handoutMasterIdLst>
    <p:handoutMasterId r:id="rId20"/>
  </p:handoutMasterIdLst>
  <p:sldIdLst>
    <p:sldId id="256" r:id="rId2"/>
    <p:sldId id="270" r:id="rId3"/>
    <p:sldId id="302" r:id="rId4"/>
    <p:sldId id="282" r:id="rId5"/>
    <p:sldId id="304" r:id="rId6"/>
    <p:sldId id="306" r:id="rId7"/>
    <p:sldId id="307" r:id="rId8"/>
    <p:sldId id="308" r:id="rId9"/>
    <p:sldId id="305" r:id="rId10"/>
    <p:sldId id="309" r:id="rId11"/>
    <p:sldId id="310" r:id="rId12"/>
    <p:sldId id="313" r:id="rId13"/>
    <p:sldId id="311" r:id="rId14"/>
    <p:sldId id="312" r:id="rId15"/>
    <p:sldId id="315" r:id="rId16"/>
    <p:sldId id="314" r:id="rId17"/>
    <p:sldId id="300" r:id="rId18"/>
  </p:sldIdLst>
  <p:sldSz cx="9144000" cy="5143500" type="screen16x9"/>
  <p:notesSz cx="7102475" cy="9388475"/>
  <p:embeddedFontLst>
    <p:embeddedFont>
      <p:font typeface="Economica" panose="020B0604020202020204" charset="0"/>
      <p:regular r:id="rId21"/>
      <p:bold r:id="rId22"/>
      <p:italic r:id="rId23"/>
      <p:boldItalic r:id="rId24"/>
    </p:embeddedFont>
    <p:embeddedFont>
      <p:font typeface="Open Sans" panose="020B0604020202020204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A6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421" autoAdjust="0"/>
    <p:restoredTop sz="86421" autoAdjust="0"/>
  </p:normalViewPr>
  <p:slideViewPr>
    <p:cSldViewPr snapToGrid="0">
      <p:cViewPr varScale="1">
        <p:scale>
          <a:sx n="128" d="100"/>
          <a:sy n="128" d="100"/>
        </p:scale>
        <p:origin x="204" y="114"/>
      </p:cViewPr>
      <p:guideLst/>
    </p:cSldViewPr>
  </p:slideViewPr>
  <p:outlineViewPr>
    <p:cViewPr>
      <p:scale>
        <a:sx n="33" d="100"/>
        <a:sy n="33" d="100"/>
      </p:scale>
      <p:origin x="0" y="-4128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6" d="100"/>
          <a:sy n="86" d="100"/>
        </p:scale>
        <p:origin x="2970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89637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04850"/>
            <a:ext cx="6256337" cy="35194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  <a:noFill/>
          <a:ln>
            <a:noFill/>
          </a:ln>
        </p:spPr>
        <p:txBody>
          <a:bodyPr wrap="square" lIns="94213" tIns="94213" rIns="94213" bIns="94213" anchor="t" anchorCtr="0"/>
          <a:lstStyle>
            <a:lvl1pPr lvl="0">
              <a:spcBef>
                <a:spcPts val="0"/>
              </a:spcBef>
              <a:buChar char="●"/>
              <a:defRPr sz="1100"/>
            </a:lvl1pPr>
            <a:lvl2pPr lvl="1">
              <a:spcBef>
                <a:spcPts val="0"/>
              </a:spcBef>
              <a:buChar char="○"/>
              <a:defRPr sz="1100"/>
            </a:lvl2pPr>
            <a:lvl3pPr lvl="2">
              <a:spcBef>
                <a:spcPts val="0"/>
              </a:spcBef>
              <a:buChar char="■"/>
              <a:defRPr sz="1100"/>
            </a:lvl3pPr>
            <a:lvl4pPr lvl="3">
              <a:spcBef>
                <a:spcPts val="0"/>
              </a:spcBef>
              <a:buChar char="●"/>
              <a:defRPr sz="1100"/>
            </a:lvl4pPr>
            <a:lvl5pPr lvl="4">
              <a:spcBef>
                <a:spcPts val="0"/>
              </a:spcBef>
              <a:buChar char="○"/>
              <a:defRPr sz="1100"/>
            </a:lvl5pPr>
            <a:lvl6pPr lvl="5">
              <a:spcBef>
                <a:spcPts val="0"/>
              </a:spcBef>
              <a:buChar char="■"/>
              <a:defRPr sz="1100"/>
            </a:lvl6pPr>
            <a:lvl7pPr lvl="6">
              <a:spcBef>
                <a:spcPts val="0"/>
              </a:spcBef>
              <a:buChar char="●"/>
              <a:defRPr sz="1100"/>
            </a:lvl7pPr>
            <a:lvl8pPr lvl="7">
              <a:spcBef>
                <a:spcPts val="0"/>
              </a:spcBef>
              <a:buChar char="○"/>
              <a:defRPr sz="1100"/>
            </a:lvl8pPr>
            <a:lvl9pPr lvl="8">
              <a:spcBef>
                <a:spcPts val="0"/>
              </a:spcBef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02821238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4850"/>
            <a:ext cx="6257925" cy="35194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wrap="square" lIns="94213" tIns="94213" rIns="94213" bIns="94213" anchor="t" anchorCtr="0">
            <a:noAutofit/>
          </a:bodyPr>
          <a:lstStyle/>
          <a:p>
            <a:pPr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04454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3035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09826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73085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73541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1288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95233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62634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33032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1329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09896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52520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68984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75377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76071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2744013" y="756700"/>
            <a:ext cx="1081625" cy="1124950"/>
          </a:xfrm>
          <a:custGeom>
            <a:avLst/>
            <a:gdLst/>
            <a:ahLst/>
            <a:cxnLst/>
            <a:rect l="0" t="0" r="0" b="0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11" name="Shape 11"/>
          <p:cNvSpPr/>
          <p:nvPr/>
        </p:nvSpPr>
        <p:spPr>
          <a:xfrm rot="10800000">
            <a:off x="5318350" y="3266725"/>
            <a:ext cx="1081625" cy="1124950"/>
          </a:xfrm>
          <a:custGeom>
            <a:avLst/>
            <a:gdLst/>
            <a:ahLst/>
            <a:cxnLst/>
            <a:rect l="0" t="0" r="0" b="0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3044700" y="1444255"/>
            <a:ext cx="3054600" cy="15372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3044700" y="3116580"/>
            <a:ext cx="3054600" cy="701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3999900" cy="33540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2"/>
          </p:nvPr>
        </p:nvSpPr>
        <p:spPr>
          <a:xfrm>
            <a:off x="4832400" y="1225225"/>
            <a:ext cx="3999900" cy="33540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5878800" cy="4090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marL="685800" lvl="0" indent="-68580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 dirty="0"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319500" y="4218925"/>
            <a:ext cx="5998800" cy="598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311700" y="957125"/>
            <a:ext cx="8520600" cy="2128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311700" y="3162000"/>
            <a:ext cx="8520600" cy="1071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lux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Open Sans"/>
              <a:buChar char="●"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 lang="en-US" dirty="0" smtClean="0"/>
          </a:p>
          <a:p>
            <a:r>
              <a:rPr lang="en-US" dirty="0" err="1" smtClean="0"/>
              <a:t>Sgsfgsd</a:t>
            </a:r>
            <a:endParaRPr lang="en-US" dirty="0" smtClean="0"/>
          </a:p>
          <a:p>
            <a:pPr lvl="6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gsfgsfgdfsg</a:t>
            </a:r>
            <a:endParaRPr dirty="0"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‹#›</a:t>
            </a:fld>
            <a:endParaRPr lang="en" sz="1000">
              <a:solidFill>
                <a:schemeClr val="dk1"/>
              </a:solidFill>
              <a:latin typeface="Economica"/>
              <a:ea typeface="Economica"/>
              <a:cs typeface="Economica"/>
              <a:sym typeface="Economica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4" r:id="rId3"/>
    <p:sldLayoutId id="2147483656" r:id="rId4"/>
    <p:sldLayoutId id="2147483657" r:id="rId5"/>
  </p:sldLayoutIdLst>
  <p:timing>
    <p:tnLst>
      <p:par>
        <p:cTn id="1" dur="indefinite" restart="never" nodeType="tmRoot"/>
      </p:par>
    </p:tnLst>
  </p:timing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285750" marR="0" lvl="0" indent="-285750" algn="l" rtl="0">
        <a:lnSpc>
          <a:spcPct val="100000"/>
        </a:lnSpc>
        <a:spcBef>
          <a:spcPts val="0"/>
        </a:spcBef>
        <a:spcAft>
          <a:spcPts val="0"/>
        </a:spcAft>
        <a:buFont typeface="Wingdings" panose="05000000000000000000" pitchFamily="2" charset="2"/>
        <a:buChar char="Ø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ooks.familysearch.org/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://www.820research.com/cny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search.findmypast.com/" TargetMode="External"/><Relationship Id="rId3" Type="http://schemas.openxmlformats.org/officeDocument/2006/relationships/hyperlink" Target="http://books.google.com/" TargetMode="External"/><Relationship Id="rId7" Type="http://schemas.openxmlformats.org/officeDocument/2006/relationships/hyperlink" Target="http://freeirishgenebooks.blogspot.com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dp.la/" TargetMode="External"/><Relationship Id="rId5" Type="http://schemas.openxmlformats.org/officeDocument/2006/relationships/hyperlink" Target="http://archive.org/" TargetMode="External"/><Relationship Id="rId4" Type="http://schemas.openxmlformats.org/officeDocument/2006/relationships/hyperlink" Target="http://www.hathitrust.org/" TargetMode="External"/><Relationship Id="rId9" Type="http://schemas.openxmlformats.org/officeDocument/2006/relationships/hyperlink" Target="http://www.worldcat.org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books.familysearch.org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ctrTitle"/>
          </p:nvPr>
        </p:nvSpPr>
        <p:spPr>
          <a:xfrm>
            <a:off x="2870975" y="1201850"/>
            <a:ext cx="3560400" cy="15372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3600" b="1" dirty="0">
              <a:latin typeface="Arial"/>
              <a:ea typeface="Arial"/>
              <a:cs typeface="Arial"/>
              <a:sym typeface="Arial"/>
            </a:endParaRPr>
          </a:p>
          <a:p>
            <a:pPr lvl="0">
              <a:spcBef>
                <a:spcPts val="0"/>
              </a:spcBef>
              <a:buNone/>
            </a:pPr>
            <a:endParaRPr sz="3600" b="1" dirty="0">
              <a:latin typeface="Arial"/>
              <a:ea typeface="Arial"/>
              <a:cs typeface="Arial"/>
              <a:sym typeface="Arial"/>
            </a:endParaRPr>
          </a:p>
          <a:p>
            <a:pPr lvl="0">
              <a:spcBef>
                <a:spcPts val="0"/>
              </a:spcBef>
              <a:buNone/>
            </a:pPr>
            <a:r>
              <a:rPr lang="en" sz="3000" b="1" dirty="0">
                <a:latin typeface="Arial"/>
                <a:ea typeface="Arial"/>
                <a:cs typeface="Arial"/>
                <a:sym typeface="Arial"/>
              </a:rPr>
              <a:t>Family </a:t>
            </a:r>
            <a:r>
              <a:rPr lang="en" sz="3000" b="1" dirty="0" smtClean="0">
                <a:latin typeface="Arial"/>
                <a:ea typeface="Arial"/>
                <a:cs typeface="Arial"/>
                <a:sym typeface="Arial"/>
              </a:rPr>
              <a:t>Search and the scanning of OCPL’s historical book collection.</a:t>
            </a:r>
            <a:endParaRPr lang="en" sz="3000" b="1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Shape 63"/>
          <p:cNvSpPr txBox="1">
            <a:spLocks noGrp="1"/>
          </p:cNvSpPr>
          <p:nvPr>
            <p:ph type="subTitle" idx="1"/>
          </p:nvPr>
        </p:nvSpPr>
        <p:spPr>
          <a:xfrm>
            <a:off x="2038575" y="3493380"/>
            <a:ext cx="3054600" cy="701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>
                <a:latin typeface="+mj-lt"/>
              </a:rPr>
              <a:t>2</a:t>
            </a:r>
            <a:r>
              <a:rPr lang="en" dirty="0" smtClean="0">
                <a:latin typeface="+mj-lt"/>
              </a:rPr>
              <a:t>2 September 2018</a:t>
            </a:r>
            <a:endParaRPr lang="en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5" y="1781175"/>
            <a:ext cx="8934450" cy="15811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397600" y="914400"/>
            <a:ext cx="27109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Saving book to your computer.  </a:t>
            </a:r>
            <a:endParaRPr lang="fr-FR" dirty="0"/>
          </a:p>
        </p:txBody>
      </p:sp>
      <p:sp>
        <p:nvSpPr>
          <p:cNvPr id="5" name="TextBox 4"/>
          <p:cNvSpPr txBox="1"/>
          <p:nvPr/>
        </p:nvSpPr>
        <p:spPr>
          <a:xfrm rot="18811409">
            <a:off x="64799" y="3208437"/>
            <a:ext cx="22108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Change the file name!  </a:t>
            </a:r>
            <a:r>
              <a:rPr lang="en-US" dirty="0" smtClean="0">
                <a:sym typeface="Wingdings" panose="05000000000000000000" pitchFamily="2" charset="2"/>
              </a:rPr>
              <a:t></a:t>
            </a:r>
            <a:endParaRPr lang="fr-FR" dirty="0"/>
          </a:p>
        </p:txBody>
      </p:sp>
      <p:sp>
        <p:nvSpPr>
          <p:cNvPr id="8" name="TextBox 7"/>
          <p:cNvSpPr txBox="1"/>
          <p:nvPr/>
        </p:nvSpPr>
        <p:spPr>
          <a:xfrm rot="1754016">
            <a:off x="301945" y="1408793"/>
            <a:ext cx="22717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Chose the file location  </a:t>
            </a:r>
            <a:r>
              <a:rPr lang="en-US" dirty="0" smtClean="0">
                <a:sym typeface="Wingdings" panose="05000000000000000000" pitchFamily="2" charset="2"/>
              </a:rPr>
              <a:t></a:t>
            </a:r>
            <a:endParaRPr lang="fr-FR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7" y="1714500"/>
            <a:ext cx="9039225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080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79685"/>
          </a:xfrm>
          <a:solidFill>
            <a:schemeClr val="tx2"/>
          </a:solidFill>
        </p:spPr>
        <p:txBody>
          <a:bodyPr/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FamilySearch tips and tricks: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1182676" y="573151"/>
            <a:ext cx="6778648" cy="4216205"/>
          </a:xfrm>
        </p:spPr>
        <p:txBody>
          <a:bodyPr/>
          <a:lstStyle/>
          <a:p>
            <a:r>
              <a:rPr lang="en-US" dirty="0" smtClean="0"/>
              <a:t>PDF Viewer - Adobe Reader</a:t>
            </a:r>
          </a:p>
          <a:p>
            <a:r>
              <a:rPr lang="en-US" dirty="0" smtClean="0"/>
              <a:t>Internet Browsers</a:t>
            </a:r>
          </a:p>
          <a:p>
            <a:r>
              <a:rPr lang="en-US" dirty="0" smtClean="0"/>
              <a:t>Download entire book? Keep unique URL?</a:t>
            </a:r>
          </a:p>
          <a:p>
            <a:r>
              <a:rPr lang="en-US" dirty="0" smtClean="0"/>
              <a:t>Error reading copyrighted books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		</a:t>
            </a:r>
            <a:br>
              <a:rPr lang="en-US" dirty="0" smtClean="0"/>
            </a:br>
            <a:endParaRPr lang="en-US" dirty="0" smtClean="0"/>
          </a:p>
          <a:p>
            <a:pPr lvl="1">
              <a:buNone/>
            </a:pPr>
            <a:endParaRPr lang="fr-FR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812" y="800100"/>
            <a:ext cx="6048375" cy="354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128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79685"/>
          </a:xfrm>
          <a:solidFill>
            <a:schemeClr val="tx2"/>
          </a:solidFill>
        </p:spPr>
        <p:txBody>
          <a:bodyPr/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Searching tips and tricks: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1182676" y="573151"/>
            <a:ext cx="6778648" cy="4216205"/>
          </a:xfrm>
        </p:spPr>
        <p:txBody>
          <a:bodyPr/>
          <a:lstStyle/>
          <a:p>
            <a:r>
              <a:rPr lang="en-US" dirty="0" smtClean="0"/>
              <a:t>Craft your keyword list:</a:t>
            </a:r>
            <a:br>
              <a:rPr lang="en-US" dirty="0" smtClean="0"/>
            </a:br>
            <a:r>
              <a:rPr lang="en-US" dirty="0" smtClean="0"/>
              <a:t>- names  - authors  - places  - dates</a:t>
            </a:r>
          </a:p>
          <a:p>
            <a:r>
              <a:rPr lang="en-US" dirty="0" smtClean="0"/>
              <a:t>More is less.  </a:t>
            </a:r>
          </a:p>
          <a:p>
            <a:r>
              <a:rPr lang="en-US" dirty="0" smtClean="0"/>
              <a:t>Use the Family Search limiters – on left side of results</a:t>
            </a:r>
          </a:p>
          <a:p>
            <a:r>
              <a:rPr lang="en-US" dirty="0" smtClean="0"/>
              <a:t>Phrase search with “  parenthesis  ”</a:t>
            </a:r>
          </a:p>
          <a:p>
            <a:r>
              <a:rPr lang="en-US" dirty="0" smtClean="0"/>
              <a:t>Try Advanced search if you are stuck – allows some Boolean terms – </a:t>
            </a:r>
            <a:br>
              <a:rPr lang="en-US" dirty="0" smtClean="0"/>
            </a:br>
            <a:r>
              <a:rPr lang="en-US" dirty="0" smtClean="0"/>
              <a:t>                                      AND             NOT                OR</a:t>
            </a:r>
          </a:p>
          <a:p>
            <a:r>
              <a:rPr lang="en-US" dirty="0" smtClean="0"/>
              <a:t>Don’t rely entirely on the machine. THINK!</a:t>
            </a:r>
            <a:br>
              <a:rPr lang="en-US" dirty="0" smtClean="0"/>
            </a:br>
            <a:r>
              <a:rPr lang="en-US" i="1" dirty="0" smtClean="0"/>
              <a:t>Example</a:t>
            </a:r>
            <a:r>
              <a:rPr lang="en-US" dirty="0" smtClean="0"/>
              <a:t>:  You search for an ancestor that </a:t>
            </a:r>
            <a:r>
              <a:rPr lang="en-US" u="sng" dirty="0" smtClean="0"/>
              <a:t>should</a:t>
            </a:r>
            <a:r>
              <a:rPr lang="en-US" dirty="0" smtClean="0"/>
              <a:t> be in a book but no results. Are they actually not in the book? Or is the tool not finding the name for some reason? The researcher may need to READ THE BOOK.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		</a:t>
            </a:r>
            <a:br>
              <a:rPr lang="en-US" dirty="0" smtClean="0"/>
            </a:br>
            <a:endParaRPr lang="en-US" dirty="0" smtClean="0"/>
          </a:p>
          <a:p>
            <a:pPr lvl="1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82411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79685"/>
          </a:xfrm>
          <a:solidFill>
            <a:schemeClr val="tx2"/>
          </a:solidFill>
        </p:spPr>
        <p:txBody>
          <a:bodyPr/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Why can’t I find what I’m looking for?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78138" y="667802"/>
            <a:ext cx="6778648" cy="3354000"/>
          </a:xfrm>
        </p:spPr>
        <p:txBody>
          <a:bodyPr/>
          <a:lstStyle/>
          <a:p>
            <a:r>
              <a:rPr lang="en-US" dirty="0" smtClean="0"/>
              <a:t>Errors</a:t>
            </a:r>
            <a:br>
              <a:rPr lang="en-US" dirty="0" smtClean="0"/>
            </a:br>
            <a:r>
              <a:rPr lang="en-US" dirty="0" smtClean="0"/>
              <a:t>- spelling variations     – human input    –unrecognizable characters </a:t>
            </a:r>
          </a:p>
          <a:p>
            <a:r>
              <a:rPr lang="en-US" dirty="0" smtClean="0"/>
              <a:t>Error Messages</a:t>
            </a:r>
          </a:p>
          <a:p>
            <a:r>
              <a:rPr lang="en-US" dirty="0" smtClean="0"/>
              <a:t>Not all books are searchable.  Why not?</a:t>
            </a:r>
          </a:p>
          <a:p>
            <a:r>
              <a:rPr lang="en-US" dirty="0" smtClean="0"/>
              <a:t>Family Search uses OCR. </a:t>
            </a:r>
          </a:p>
          <a:p>
            <a:pPr lvl="4">
              <a:buNone/>
            </a:pPr>
            <a:endParaRPr 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1461" y="5143500"/>
            <a:ext cx="6048375" cy="35433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3637" y="685800"/>
            <a:ext cx="4276725" cy="37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652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79685"/>
          </a:xfrm>
          <a:solidFill>
            <a:schemeClr val="tx2"/>
          </a:solidFill>
        </p:spPr>
        <p:txBody>
          <a:bodyPr/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OCR: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1482479" y="1592483"/>
            <a:ext cx="6778648" cy="4216205"/>
          </a:xfrm>
        </p:spPr>
        <p:txBody>
          <a:bodyPr/>
          <a:lstStyle/>
          <a:p>
            <a:pPr lvl="4">
              <a:buNone/>
            </a:pPr>
            <a:r>
              <a:rPr lang="en-US" sz="1400" dirty="0"/>
              <a:t>Family Search uses OCR – optical character recognition.  </a:t>
            </a:r>
            <a:br>
              <a:rPr lang="en-US" sz="1400" dirty="0"/>
            </a:b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/>
              <a:t>	OCR only works on typed </a:t>
            </a:r>
            <a:r>
              <a:rPr lang="en-US" sz="1400" dirty="0" smtClean="0"/>
              <a:t>characters 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/>
              <a:t>	OCR does not work on </a:t>
            </a:r>
            <a:r>
              <a:rPr lang="en-US" sz="1400" dirty="0" smtClean="0"/>
              <a:t>handwriting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/>
              <a:t>	OCR errors will miss your keyword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		</a:t>
            </a:r>
            <a:br>
              <a:rPr lang="en-US" dirty="0" smtClean="0"/>
            </a:br>
            <a:endParaRPr lang="en-US" dirty="0" smtClean="0"/>
          </a:p>
          <a:p>
            <a:pPr lvl="1">
              <a:buNone/>
            </a:pPr>
            <a:endParaRPr lang="fr-FR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6328" y="967366"/>
            <a:ext cx="3519826" cy="2485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1690"/>
            <a:ext cx="9183693" cy="3953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151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74446" y="296504"/>
            <a:ext cx="625684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 smtClean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Search Examples</a:t>
            </a:r>
            <a:endParaRPr lang="fr-FR" sz="6000" dirty="0"/>
          </a:p>
        </p:txBody>
      </p:sp>
      <p:pic>
        <p:nvPicPr>
          <p:cNvPr id="1026" name="Picture 2" descr="https://render.bitstrips.com/v2/cpanel/d2f18b1d-49db-4e47-837c-bd84b0e1ade9-40eba1aa-6a93-414f-b4cd-33f8ec74f364-v1.png?transparent=1&amp;palette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9089" y="1162622"/>
            <a:ext cx="3790950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ight Arrow 5">
            <a:hlinkClick r:id="rId3"/>
          </p:cNvPr>
          <p:cNvSpPr/>
          <p:nvPr/>
        </p:nvSpPr>
        <p:spPr>
          <a:xfrm>
            <a:off x="7255239" y="350769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4494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8000" dirty="0" smtClean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Questions?</a:t>
            </a:r>
            <a:endParaRPr lang="fr-FR" sz="8000" dirty="0"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88229" y="315045"/>
            <a:ext cx="1014645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?</a:t>
            </a:r>
            <a:endParaRPr lang="en-US" dirty="0"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13708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999" y="3972766"/>
            <a:ext cx="1011517" cy="63523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TextBox 1"/>
          <p:cNvSpPr txBox="1"/>
          <p:nvPr/>
        </p:nvSpPr>
        <p:spPr>
          <a:xfrm>
            <a:off x="914400" y="389745"/>
            <a:ext cx="3937296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Presenters: </a:t>
            </a:r>
          </a:p>
          <a:p>
            <a:r>
              <a:rPr lang="en-US" dirty="0" smtClean="0"/>
              <a:t>Angela Bailey</a:t>
            </a:r>
          </a:p>
          <a:p>
            <a:r>
              <a:rPr lang="en-US" dirty="0" smtClean="0"/>
              <a:t>Holly Sammons</a:t>
            </a:r>
          </a:p>
          <a:p>
            <a:r>
              <a:rPr lang="en-US" dirty="0" smtClean="0"/>
              <a:t>Barbara </a:t>
            </a:r>
            <a:r>
              <a:rPr lang="en-US" dirty="0" err="1" smtClean="0"/>
              <a:t>Scheibel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For the Central New York Genealogical Society</a:t>
            </a:r>
          </a:p>
          <a:p>
            <a:r>
              <a:rPr lang="en-US" dirty="0" smtClean="0"/>
              <a:t>22 September 2018</a:t>
            </a:r>
            <a:endParaRPr lang="fr-FR" dirty="0"/>
          </a:p>
        </p:txBody>
      </p:sp>
      <p:sp>
        <p:nvSpPr>
          <p:cNvPr id="3" name="TextBox 2"/>
          <p:cNvSpPr txBox="1"/>
          <p:nvPr/>
        </p:nvSpPr>
        <p:spPr>
          <a:xfrm>
            <a:off x="3822492" y="3057993"/>
            <a:ext cx="362631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 copy of this presentation can be found at:</a:t>
            </a:r>
          </a:p>
          <a:p>
            <a:r>
              <a:rPr lang="en-US" dirty="0" smtClean="0">
                <a:hlinkClick r:id="rId4"/>
              </a:rPr>
              <a:t>www.820research.com/cny</a:t>
            </a:r>
            <a:endParaRPr lang="en-US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2163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6282" y="156597"/>
            <a:ext cx="8520600" cy="831300"/>
          </a:xfrm>
        </p:spPr>
        <p:txBody>
          <a:bodyPr/>
          <a:lstStyle/>
          <a:p>
            <a:r>
              <a:rPr lang="en-US" sz="3200" dirty="0" smtClean="0">
                <a:latin typeface="+mj-lt"/>
              </a:rPr>
              <a:t>What will we cover today?</a:t>
            </a:r>
            <a:endParaRPr lang="en-US" sz="3200" dirty="0">
              <a:latin typeface="+mj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6345" y="1622603"/>
            <a:ext cx="2833256" cy="3249189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 smtClean="0"/>
              <a:t>Background</a:t>
            </a:r>
          </a:p>
          <a:p>
            <a:r>
              <a:rPr lang="en-US" dirty="0" smtClean="0"/>
              <a:t>Overview </a:t>
            </a:r>
          </a:p>
          <a:p>
            <a:r>
              <a:rPr lang="en-US" dirty="0" smtClean="0"/>
              <a:t>How it happens</a:t>
            </a:r>
          </a:p>
          <a:p>
            <a:r>
              <a:rPr lang="en-US" dirty="0" smtClean="0"/>
              <a:t>Q &amp; A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4471756" y="1622603"/>
            <a:ext cx="3210164" cy="3432000"/>
          </a:xfrm>
        </p:spPr>
        <p:txBody>
          <a:bodyPr/>
          <a:lstStyle/>
          <a:p>
            <a:r>
              <a:rPr lang="en-US" dirty="0" smtClean="0"/>
              <a:t>Online resources for books</a:t>
            </a:r>
          </a:p>
          <a:p>
            <a:r>
              <a:rPr lang="en-US" dirty="0" smtClean="0"/>
              <a:t>Focus on Family Search</a:t>
            </a:r>
          </a:p>
          <a:p>
            <a:r>
              <a:rPr lang="en-US" dirty="0" smtClean="0"/>
              <a:t>Methods – </a:t>
            </a:r>
            <a:r>
              <a:rPr lang="en-US" dirty="0" smtClean="0"/>
              <a:t>how to find books</a:t>
            </a:r>
            <a:endParaRPr lang="en-US" dirty="0" smtClean="0"/>
          </a:p>
          <a:p>
            <a:r>
              <a:rPr lang="en-US" dirty="0" smtClean="0"/>
              <a:t>Tips and tricks</a:t>
            </a:r>
            <a:endParaRPr lang="en-US" dirty="0" smtClean="0"/>
          </a:p>
          <a:p>
            <a:r>
              <a:rPr lang="en-US" dirty="0" smtClean="0"/>
              <a:t>Guidance</a:t>
            </a:r>
          </a:p>
          <a:p>
            <a:r>
              <a:rPr lang="en-US" dirty="0" smtClean="0"/>
              <a:t>Q </a:t>
            </a:r>
            <a:r>
              <a:rPr lang="en-US" dirty="0" smtClean="0"/>
              <a:t>&amp; A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25696" y="1238629"/>
            <a:ext cx="21259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Family Search Scanning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184254" y="1237412"/>
            <a:ext cx="21948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How to find those books?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955964" y="987897"/>
            <a:ext cx="6331527" cy="1"/>
          </a:xfrm>
          <a:prstGeom prst="line">
            <a:avLst/>
          </a:prstGeom>
          <a:ln w="158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059382" y="1392517"/>
            <a:ext cx="6927" cy="2722283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225696" y="1159200"/>
            <a:ext cx="2273504" cy="2390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1137600" y="1237412"/>
            <a:ext cx="2213999" cy="22689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0994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4127" y="848849"/>
            <a:ext cx="821574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Google </a:t>
            </a:r>
            <a:r>
              <a:rPr lang="en-US" sz="1800" dirty="0" smtClean="0"/>
              <a:t>Books - </a:t>
            </a:r>
            <a:r>
              <a:rPr lang="fr-FR" sz="1800" b="1" u="sng" dirty="0">
                <a:hlinkClick r:id="rId3"/>
              </a:rPr>
              <a:t>http://books.google.com</a:t>
            </a:r>
            <a:endParaRPr lang="en-US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err="1" smtClean="0"/>
              <a:t>Hathi</a:t>
            </a:r>
            <a:r>
              <a:rPr lang="en-US" sz="1800" dirty="0" smtClean="0"/>
              <a:t> </a:t>
            </a:r>
            <a:r>
              <a:rPr lang="en-US" sz="1800" dirty="0" smtClean="0"/>
              <a:t>Trust  -</a:t>
            </a:r>
            <a:r>
              <a:rPr lang="fr-FR" sz="1800" b="1" dirty="0"/>
              <a:t> </a:t>
            </a:r>
            <a:r>
              <a:rPr lang="fr-FR" sz="1800" b="1" u="sng" dirty="0">
                <a:hlinkClick r:id="rId4"/>
              </a:rPr>
              <a:t>www.hathitrust.org</a:t>
            </a:r>
            <a:endParaRPr lang="en-US" sz="1800" dirty="0" smtClean="0"/>
          </a:p>
          <a:p>
            <a:pPr marL="285750" lvl="4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Internet </a:t>
            </a:r>
            <a:r>
              <a:rPr lang="en-US" sz="1800" dirty="0" smtClean="0"/>
              <a:t>Archive - </a:t>
            </a:r>
            <a:r>
              <a:rPr lang="fr-FR" sz="1800" b="1" u="sng" dirty="0">
                <a:hlinkClick r:id="rId5"/>
              </a:rPr>
              <a:t>http://</a:t>
            </a:r>
            <a:r>
              <a:rPr lang="fr-FR" sz="1800" b="1" u="sng" dirty="0" smtClean="0">
                <a:hlinkClick r:id="rId5"/>
              </a:rPr>
              <a:t>archive.org</a:t>
            </a:r>
            <a:endParaRPr lang="en-US" sz="1800" dirty="0" smtClean="0"/>
          </a:p>
          <a:p>
            <a:pPr marL="285750" lvl="4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Digital Public Library – </a:t>
            </a:r>
            <a:r>
              <a:rPr lang="en-US" sz="1800" dirty="0"/>
              <a:t>DPLA </a:t>
            </a:r>
            <a:r>
              <a:rPr lang="en-US" sz="1800" dirty="0">
                <a:hlinkClick r:id="rId6"/>
              </a:rPr>
              <a:t>https://dp.la</a:t>
            </a:r>
            <a:r>
              <a:rPr lang="en-US" sz="1800" dirty="0" smtClean="0">
                <a:hlinkClick r:id="rId6"/>
              </a:rPr>
              <a:t>/</a:t>
            </a:r>
            <a:endParaRPr lang="en-US" sz="1800" dirty="0" smtClean="0"/>
          </a:p>
          <a:p>
            <a:pPr marL="285750" lvl="4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Free </a:t>
            </a:r>
            <a:r>
              <a:rPr lang="en-US" sz="1800" dirty="0"/>
              <a:t>Irish Genealogy Books - </a:t>
            </a:r>
            <a:r>
              <a:rPr lang="en-US" sz="1800" dirty="0">
                <a:hlinkClick r:id="rId7"/>
              </a:rPr>
              <a:t>http://freeirishgenebooks.blogspot.com</a:t>
            </a:r>
            <a:r>
              <a:rPr lang="en-US" sz="1800" dirty="0" smtClean="0">
                <a:hlinkClick r:id="rId7"/>
              </a:rPr>
              <a:t>/</a:t>
            </a:r>
            <a:endParaRPr lang="en-US" sz="1800" dirty="0" smtClean="0"/>
          </a:p>
          <a:p>
            <a:pPr marL="285750" lvl="4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PERSI – Periodical Source Index </a:t>
            </a:r>
            <a:r>
              <a:rPr lang="en-US" sz="1800" dirty="0"/>
              <a:t>- </a:t>
            </a:r>
            <a:r>
              <a:rPr lang="en-US" sz="1800" dirty="0">
                <a:hlinkClick r:id="rId8"/>
              </a:rPr>
              <a:t>https://</a:t>
            </a:r>
            <a:r>
              <a:rPr lang="en-US" sz="1800" dirty="0" smtClean="0">
                <a:hlinkClick r:id="rId8"/>
              </a:rPr>
              <a:t>search.findmypast.com</a:t>
            </a:r>
            <a:endParaRPr lang="en-US" sz="1800" dirty="0" smtClean="0"/>
          </a:p>
          <a:p>
            <a:pPr marL="285750" lvl="4" indent="-285750">
              <a:buFont typeface="Arial" panose="020B0604020202020204" pitchFamily="34" charset="0"/>
              <a:buChar char="•"/>
            </a:pPr>
            <a:r>
              <a:rPr lang="en-US" sz="1800" dirty="0" err="1" smtClean="0"/>
              <a:t>HeritageQuest</a:t>
            </a:r>
            <a:r>
              <a:rPr lang="en-US" sz="1800" dirty="0" smtClean="0"/>
              <a:t> $ - free access with Onondaga County Library card! </a:t>
            </a:r>
          </a:p>
          <a:p>
            <a:pPr marL="285750" lvl="4" indent="-285750">
              <a:buFont typeface="Arial" panose="020B0604020202020204" pitchFamily="34" charset="0"/>
              <a:buChar char="•"/>
            </a:pPr>
            <a:r>
              <a:rPr lang="en-US" sz="1800" dirty="0" err="1" smtClean="0"/>
              <a:t>WorldCat</a:t>
            </a:r>
            <a:r>
              <a:rPr lang="en-US" sz="1800" dirty="0" smtClean="0"/>
              <a:t>  - </a:t>
            </a:r>
            <a:r>
              <a:rPr lang="en-US" sz="1800" dirty="0" smtClean="0">
                <a:hlinkClick r:id="rId9"/>
              </a:rPr>
              <a:t>http</a:t>
            </a:r>
            <a:r>
              <a:rPr lang="en-US" sz="1800" dirty="0">
                <a:hlinkClick r:id="rId9"/>
              </a:rPr>
              <a:t>://www.worldcat.org</a:t>
            </a:r>
            <a:r>
              <a:rPr lang="en-US" sz="1800" dirty="0" smtClean="0">
                <a:hlinkClick r:id="rId9"/>
              </a:rPr>
              <a:t>/</a:t>
            </a:r>
            <a:endParaRPr lang="en-US" sz="1800" dirty="0" smtClean="0"/>
          </a:p>
          <a:p>
            <a:pPr marL="285750" lvl="4" indent="-285750">
              <a:buFont typeface="Arial" panose="020B0604020202020204" pitchFamily="34" charset="0"/>
              <a:buChar char="•"/>
            </a:pPr>
            <a:endParaRPr lang="en-US" sz="1800" dirty="0" smtClean="0"/>
          </a:p>
          <a:p>
            <a:pPr lvl="4"/>
            <a:r>
              <a:rPr lang="en-US" sz="1800" dirty="0" smtClean="0"/>
              <a:t>There are more…. </a:t>
            </a:r>
            <a:endParaRPr lang="en-US" sz="1800" dirty="0"/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chemeClr val="bg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Family Search is not the only online source for books:</a:t>
            </a:r>
            <a:endParaRPr lang="en-US" sz="1800" dirty="0">
              <a:solidFill>
                <a:schemeClr val="bg1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067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6994" y="886324"/>
            <a:ext cx="8215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5"/>
            <a:r>
              <a:rPr lang="en-US" sz="1800" dirty="0" smtClean="0"/>
              <a:t>Familysearch.org</a:t>
            </a:r>
            <a:endParaRPr lang="en-US" sz="1800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9144000" cy="861774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chemeClr val="bg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Books on Family Search</a:t>
            </a:r>
          </a:p>
          <a:p>
            <a:pPr algn="ctr"/>
            <a:r>
              <a:rPr lang="en-US" sz="1800" dirty="0" smtClean="0">
                <a:solidFill>
                  <a:schemeClr val="bg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www.familysearch.org</a:t>
            </a:r>
            <a:endParaRPr lang="en-US" sz="1800" dirty="0">
              <a:solidFill>
                <a:schemeClr val="bg1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4775"/>
            <a:ext cx="9144000" cy="4604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405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chemeClr val="bg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Getting Started:</a:t>
            </a:r>
            <a:endParaRPr lang="en-US" sz="1800" dirty="0"/>
          </a:p>
        </p:txBody>
      </p:sp>
      <p:sp>
        <p:nvSpPr>
          <p:cNvPr id="3" name="TextBox 2"/>
          <p:cNvSpPr txBox="1"/>
          <p:nvPr/>
        </p:nvSpPr>
        <p:spPr>
          <a:xfrm>
            <a:off x="1415271" y="573771"/>
            <a:ext cx="3358612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Sign up for a Family Search account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hlinkClick r:id="rId3" action="ppaction://hlinkfile"/>
              </a:rPr>
              <a:t>books.familysearch.org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From Familysearch.org home page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endParaRPr lang="fr-FR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793180" y="1599309"/>
            <a:ext cx="7114131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180" y="1720802"/>
            <a:ext cx="7005716" cy="3422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915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921" y="0"/>
            <a:ext cx="8686158" cy="5143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26400" y="1324800"/>
            <a:ext cx="27510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  <a:latin typeface="Open Sans" panose="020B0604020202020204" charset="0"/>
              </a:rPr>
              <a:t>Begin your keyword search here</a:t>
            </a:r>
            <a:endParaRPr lang="fr-FR" i="1" dirty="0">
              <a:solidFill>
                <a:srgbClr val="FF0000"/>
              </a:solidFill>
              <a:latin typeface="Open Sans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2878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33600" cy="492499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8126829" cy="4924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709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290" y="0"/>
            <a:ext cx="6921419" cy="5143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72800" y="2069090"/>
            <a:ext cx="2743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First page or cover of book     </a:t>
            </a:r>
            <a:r>
              <a:rPr lang="en-US" dirty="0" smtClean="0">
                <a:solidFill>
                  <a:schemeClr val="bg1"/>
                </a:solidFill>
                <a:sym typeface="Wingdings" panose="05000000000000000000" pitchFamily="2" charset="2"/>
              </a:rPr>
              <a:t>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20740740">
            <a:off x="1973750" y="1029601"/>
            <a:ext cx="23887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Title and page numbers   </a:t>
            </a:r>
            <a:r>
              <a:rPr lang="en-US" dirty="0" smtClean="0">
                <a:solidFill>
                  <a:schemeClr val="bg1"/>
                </a:solidFill>
                <a:sym typeface="Wingdings" panose="05000000000000000000" pitchFamily="2" charset="2"/>
              </a:rPr>
              <a:t>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rot="1346963">
            <a:off x="7174884" y="1029600"/>
            <a:ext cx="21723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r>
              <a:rPr lang="en-US" dirty="0" smtClean="0">
                <a:solidFill>
                  <a:schemeClr val="bg1"/>
                </a:solidFill>
                <a:sym typeface="Wingdings" panose="05000000000000000000" pitchFamily="2" charset="2"/>
              </a:rPr>
              <a:t>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smtClean="0"/>
              <a:t>Download File Option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72310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" y="802351"/>
            <a:ext cx="8884800" cy="410357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837737">
            <a:off x="1180800" y="616774"/>
            <a:ext cx="21900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Change page number  </a:t>
            </a:r>
            <a:r>
              <a:rPr lang="en-US" dirty="0" smtClean="0">
                <a:sym typeface="Wingdings" panose="05000000000000000000" pitchFamily="2" charset="2"/>
              </a:rPr>
              <a:t></a:t>
            </a:r>
            <a:endParaRPr lang="fr-FR" dirty="0"/>
          </a:p>
        </p:txBody>
      </p:sp>
      <p:sp>
        <p:nvSpPr>
          <p:cNvPr id="5" name="TextBox 4"/>
          <p:cNvSpPr txBox="1"/>
          <p:nvPr/>
        </p:nvSpPr>
        <p:spPr>
          <a:xfrm rot="837737">
            <a:off x="6407258" y="560112"/>
            <a:ext cx="26597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Print – all or specific pages  </a:t>
            </a:r>
            <a:r>
              <a:rPr lang="en-US" dirty="0" smtClean="0">
                <a:sym typeface="Wingdings" panose="05000000000000000000" pitchFamily="2" charset="2"/>
              </a:rPr>
              <a:t>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54100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theme1.xml><?xml version="1.0" encoding="utf-8"?>
<a:theme xmlns:a="http://schemas.openxmlformats.org/drawingml/2006/main" name="Luxe">
  <a:themeElements>
    <a:clrScheme name="Luxe">
      <a:dk1>
        <a:srgbClr val="000000"/>
      </a:dk1>
      <a:lt1>
        <a:srgbClr val="FFFFFF"/>
      </a:lt1>
      <a:dk2>
        <a:srgbClr val="B7B7B7"/>
      </a:dk2>
      <a:lt2>
        <a:srgbClr val="CCA677"/>
      </a:lt2>
      <a:accent1>
        <a:srgbClr val="5D4037"/>
      </a:accent1>
      <a:accent2>
        <a:srgbClr val="455A64"/>
      </a:accent2>
      <a:accent3>
        <a:srgbClr val="607D8B"/>
      </a:accent3>
      <a:accent4>
        <a:srgbClr val="78909C"/>
      </a:accent4>
      <a:accent5>
        <a:srgbClr val="57BB8A"/>
      </a:accent5>
      <a:accent6>
        <a:srgbClr val="DCE755"/>
      </a:accent6>
      <a:hlink>
        <a:srgbClr val="57BB8A"/>
      </a:hlink>
      <a:folHlink>
        <a:srgbClr val="57BB8A"/>
      </a:folHlink>
    </a:clrScheme>
    <a:fontScheme name="Hollys attempt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24057</TotalTime>
  <Words>239</Words>
  <Application>Microsoft Office PowerPoint</Application>
  <PresentationFormat>On-screen Show (16:9)</PresentationFormat>
  <Paragraphs>78</Paragraphs>
  <Slides>17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Wingdings</vt:lpstr>
      <vt:lpstr>Economica</vt:lpstr>
      <vt:lpstr>Open Sans</vt:lpstr>
      <vt:lpstr>Times New Roman</vt:lpstr>
      <vt:lpstr>Luxe</vt:lpstr>
      <vt:lpstr>  Family Search and the scanning of OCPL’s historical book collection.</vt:lpstr>
      <vt:lpstr>What will we cover today?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FamilySearch tips and tricks:</vt:lpstr>
      <vt:lpstr>Searching tips and tricks:</vt:lpstr>
      <vt:lpstr>Why can’t I find what I’m looking for?</vt:lpstr>
      <vt:lpstr>OCR:</vt:lpstr>
      <vt:lpstr>PowerPoint Presentation</vt:lpstr>
      <vt:lpstr>Questions?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Family History Research in Central New York</dc:title>
  <dc:creator>Holly</dc:creator>
  <cp:lastModifiedBy>Holly</cp:lastModifiedBy>
  <cp:revision>150</cp:revision>
  <cp:lastPrinted>2017-10-09T22:37:35Z</cp:lastPrinted>
  <dcterms:modified xsi:type="dcterms:W3CDTF">2018-09-21T20:22:16Z</dcterms:modified>
</cp:coreProperties>
</file>